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84" r:id="rId2"/>
    <p:sldId id="297" r:id="rId3"/>
    <p:sldId id="305" r:id="rId4"/>
    <p:sldId id="299" r:id="rId5"/>
    <p:sldId id="316" r:id="rId6"/>
    <p:sldId id="320" r:id="rId7"/>
    <p:sldId id="310" r:id="rId8"/>
    <p:sldId id="311" r:id="rId9"/>
    <p:sldId id="313" r:id="rId10"/>
    <p:sldId id="319" r:id="rId11"/>
    <p:sldId id="321" r:id="rId12"/>
    <p:sldId id="315" r:id="rId13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FF"/>
    <a:srgbClr val="00FF00"/>
    <a:srgbClr val="6FF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>
      <p:cViewPr>
        <p:scale>
          <a:sx n="75" d="100"/>
          <a:sy n="75" d="100"/>
        </p:scale>
        <p:origin x="1930" y="80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F2300-9C84-46D5-AE69-5E25DACE83F5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B45C4-8F99-41F1-BB13-591EC9E7E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09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B45C4-8F99-41F1-BB13-591EC9E7E36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444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4525" y="1118602"/>
            <a:ext cx="8574949" cy="2014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50" b="1" i="0">
                <a:solidFill>
                  <a:srgbClr val="F1F1F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23107" y="1308272"/>
            <a:ext cx="3258820" cy="2951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00FF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7109" y="390948"/>
            <a:ext cx="8489780" cy="793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3788" y="1197560"/>
            <a:ext cx="8336422" cy="3355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5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955F67B-D9E4-0ABD-491B-3131B584A4B2}"/>
              </a:ext>
            </a:extLst>
          </p:cNvPr>
          <p:cNvSpPr txBox="1"/>
          <p:nvPr/>
        </p:nvSpPr>
        <p:spPr>
          <a:xfrm>
            <a:off x="381000" y="209163"/>
            <a:ext cx="68997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Вопросно-ответная система</a:t>
            </a:r>
          </a:p>
          <a:p>
            <a:r>
              <a:rPr lang="ru-RU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по технической документации</a:t>
            </a:r>
          </a:p>
          <a:p>
            <a:r>
              <a:rPr lang="en-US" sz="3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RuStore</a:t>
            </a:r>
            <a:endParaRPr lang="ru-RU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EAE60-55E6-B8BE-F64E-584B256047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F7CF0EB-2885-0214-2B50-7D501A85D4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13778"/>
            <a:ext cx="1674148" cy="4636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9C3378-B95D-8E0D-F2F8-85CEEDC99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Дальнейшая реализация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FF019A-6E86-4268-FD2A-0874E1125D48}"/>
              </a:ext>
            </a:extLst>
          </p:cNvPr>
          <p:cNvSpPr txBox="1"/>
          <p:nvPr/>
        </p:nvSpPr>
        <p:spPr>
          <a:xfrm>
            <a:off x="272732" y="1047750"/>
            <a:ext cx="8261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В качестве дополнительной помощи пользователю чат-бот может (в будущем) выдавать релевантный пример кода, полученный из официальных репозиториев.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285D2A-08B9-A878-2606-C98301624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38779A-210B-6878-E6AD-032B1106E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432" y="2385499"/>
            <a:ext cx="4489136" cy="243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96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Дальнейшая реализация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977D7B-CB20-95E6-C03B-2A427AE5F4FC}"/>
              </a:ext>
            </a:extLst>
          </p:cNvPr>
          <p:cNvSpPr txBox="1"/>
          <p:nvPr/>
        </p:nvSpPr>
        <p:spPr>
          <a:xfrm>
            <a:off x="272732" y="1047750"/>
            <a:ext cx="8261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Для дальнейшего развития данной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QA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системы можно использовать дополнительные данные, а именно: фидбек на ответ чат-бота. Собранные данные можно использовать для дообучения собственной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LLM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модели.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1CC6E2-F723-8546-1EA9-B43DA0017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1498DA-64E4-58DE-2ABE-4A243DD52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899" y="2583180"/>
            <a:ext cx="3124200" cy="159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0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1885950"/>
            <a:ext cx="8598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36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Спасибо за внимание!</a:t>
            </a:r>
            <a:endParaRPr sz="36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CA5723-E8D7-F52B-31B9-D68417EC6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0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25EF24F-944F-7A3E-307C-648F3CEA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1" t="2206" r="13643" b="2865"/>
          <a:stretch>
            <a:fillRect/>
          </a:stretch>
        </p:blipFill>
        <p:spPr bwMode="auto">
          <a:xfrm>
            <a:off x="6464300" y="1276351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B6DF23F-1F84-6968-0FDC-74A60B774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2" t="19561" r="2353" b="19205"/>
          <a:stretch/>
        </p:blipFill>
        <p:spPr bwMode="auto">
          <a:xfrm>
            <a:off x="3651250" y="1204432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Команда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737C8E-874B-BEC9-5C32-6672710D6A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91C110-94EF-D8CB-1163-97CE2394A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3398" r="11245" b="3398"/>
          <a:stretch>
            <a:fillRect/>
          </a:stretch>
        </p:blipFill>
        <p:spPr bwMode="auto">
          <a:xfrm>
            <a:off x="838200" y="1200150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AA0EC8-8A7E-7995-7D75-A4C9E491E9B8}"/>
              </a:ext>
            </a:extLst>
          </p:cNvPr>
          <p:cNvSpPr txBox="1"/>
          <p:nvPr/>
        </p:nvSpPr>
        <p:spPr>
          <a:xfrm>
            <a:off x="656604" y="3257550"/>
            <a:ext cx="2086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Ларичев Дмитрий</a:t>
            </a:r>
            <a:b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DL Engineer</a:t>
            </a:r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CA655-7E54-243D-AE78-077CB7D0AF50}"/>
              </a:ext>
            </a:extLst>
          </p:cNvPr>
          <p:cNvSpPr txBox="1"/>
          <p:nvPr/>
        </p:nvSpPr>
        <p:spPr>
          <a:xfrm>
            <a:off x="3528701" y="3257549"/>
            <a:ext cx="2086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Точилин Егор</a:t>
            </a:r>
            <a:b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Backend</a:t>
            </a:r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783881-8AC1-5265-64F5-205FE423CF5C}"/>
              </a:ext>
            </a:extLst>
          </p:cNvPr>
          <p:cNvSpPr txBox="1"/>
          <p:nvPr/>
        </p:nvSpPr>
        <p:spPr>
          <a:xfrm>
            <a:off x="6348102" y="3257549"/>
            <a:ext cx="2086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Ларичева Галина</a:t>
            </a:r>
            <a:b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Дизайн</a:t>
            </a:r>
          </a:p>
        </p:txBody>
      </p:sp>
      <p:sp>
        <p:nvSpPr>
          <p:cNvPr id="18" name="AutoShape 4" descr="Picture background">
            <a:extLst>
              <a:ext uri="{FF2B5EF4-FFF2-40B4-BE49-F238E27FC236}">
                <a16:creationId xmlns:a16="http://schemas.microsoft.com/office/drawing/2014/main" id="{0ACAA138-436B-48FD-356F-BEEAA99654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25298" y="374651"/>
            <a:ext cx="101600" cy="1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B2AF34-BE45-B594-177F-AFA7BAE4CA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07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Проблематика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94ED02-2CDB-89C4-6603-E2BDC1C1E5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D34D3-9A76-F3D3-74F3-AF6FF936AEAC}"/>
              </a:ext>
            </a:extLst>
          </p:cNvPr>
          <p:cNvSpPr txBox="1"/>
          <p:nvPr/>
        </p:nvSpPr>
        <p:spPr>
          <a:xfrm>
            <a:off x="272732" y="1047750"/>
            <a:ext cx="82616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Разработчики сталкиваются с трудностями при быстром поиске нужной информации в обширной документации </a:t>
            </a:r>
            <a:r>
              <a:rPr lang="ru-RU" dirty="0" err="1">
                <a:solidFill>
                  <a:schemeClr val="bg1"/>
                </a:solidFill>
                <a:latin typeface="Consolas" panose="020B0609020204030204" pitchFamily="49" charset="0"/>
              </a:rPr>
              <a:t>RuStore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, что приводит к значительным затратам времени на анализ и исправление ошибок в коде. Отсутствие автоматизированной системы поддержки и круглосуточного доступа к технической помощи снижает эффективность работы. Существует острая необходимость в решении, которое упростит доступ к информации, ускорит процесс решения проблем и повысит общую производительность разработчиков.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E59DFA-AE37-EF3F-3D3D-5E1DE6762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45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Решение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19D66-B207-FA5B-6D1F-01EECB1C47B6}"/>
              </a:ext>
            </a:extLst>
          </p:cNvPr>
          <p:cNvSpPr txBox="1"/>
          <p:nvPr/>
        </p:nvSpPr>
        <p:spPr>
          <a:xfrm>
            <a:off x="272732" y="1047750"/>
            <a:ext cx="82616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 Наше решение - интеллектуальный WEB чат-бот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RuStore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Assistant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, работающий в режиме реального времени. Он мгновенно отвечает на вопросы разработчиков, автоматически анализирует и помогает исправлять ошибки в программном коде, опираясь на обширную базу знаний, созданную на основе документации </a:t>
            </a:r>
            <a:r>
              <a:rPr lang="ru-RU" dirty="0" err="1">
                <a:solidFill>
                  <a:schemeClr val="bg1"/>
                </a:solidFill>
                <a:latin typeface="Consolas" panose="020B0609020204030204" pitchFamily="49" charset="0"/>
              </a:rPr>
              <a:t>RuStore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. Чат-бот предоставляет информацию в удобном и понятном формате, доступен круглосуточно, что значительно повышает эффективность работы разработчиков, упрощая доступ к необходимой информации и ускоряя процесс разработки.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9A6524-65CF-28B6-F30B-C5021295B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2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Сбор данных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19D66-B207-FA5B-6D1F-01EECB1C47B6}"/>
              </a:ext>
            </a:extLst>
          </p:cNvPr>
          <p:cNvSpPr txBox="1"/>
          <p:nvPr/>
        </p:nvSpPr>
        <p:spPr>
          <a:xfrm>
            <a:off x="272732" y="1047750"/>
            <a:ext cx="82616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 Для получения актуальной версии документации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RuStore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был произведён </a:t>
            </a:r>
            <a:r>
              <a:rPr lang="ru-RU" dirty="0" err="1">
                <a:solidFill>
                  <a:schemeClr val="bg1"/>
                </a:solidFill>
                <a:latin typeface="Consolas" panose="020B0609020204030204" pitchFamily="49" charset="0"/>
              </a:rPr>
              <a:t>парсинг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веб-страниц </a:t>
            </a:r>
            <a:r>
              <a:rPr lang="en-US" dirty="0">
                <a:solidFill>
                  <a:srgbClr val="0077FF"/>
                </a:solidFill>
                <a:latin typeface="Consolas" panose="020B0609020204030204" pitchFamily="49" charset="0"/>
              </a:rPr>
              <a:t>https://www.rustore.ru/help/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. Так же была произведена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дополнительная постобработка для более качественной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RAG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системы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Обработка ссылок и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Удаление лишних атрибутов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Обработка таблиц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Деление на веб-страницы на части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16B4CC-FD0F-C624-BD33-8A1C2BB8B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9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LLM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19D66-B207-FA5B-6D1F-01EECB1C47B6}"/>
              </a:ext>
            </a:extLst>
          </p:cNvPr>
          <p:cNvSpPr txBox="1"/>
          <p:nvPr/>
        </p:nvSpPr>
        <p:spPr>
          <a:xfrm>
            <a:off x="272732" y="1047750"/>
            <a:ext cx="82616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В эпоху быстрого развития искусственного интеллекта в больших и не очень компаниях активно используются современные модели нейронных сетей, позволяющие автоматизировать решения задач, связанные с обработкой текстовых данных, а именно –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Large Language Models (LLMs).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Одной из таких задач является – чат-бот система для обработки запросов пользователей.</a:t>
            </a:r>
          </a:p>
          <a:p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Для нашей задачи мы использовали несколько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LLM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моделей: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YandexGPT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GigaChat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Llama 3, Qwen2</a:t>
            </a:r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16B4CC-FD0F-C624-BD33-8A1C2BB8B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7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RAG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165989-E831-9FCC-E74C-648781287C02}"/>
              </a:ext>
            </a:extLst>
          </p:cNvPr>
          <p:cNvSpPr txBox="1"/>
          <p:nvPr/>
        </p:nvSpPr>
        <p:spPr>
          <a:xfrm>
            <a:off x="272732" y="1047750"/>
            <a:ext cx="82616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RAG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система 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Retrieval Augmented Generation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) является современным методом извлечения и обработки данных из векторной базы данных для получения релевантной информации и последующей форматированной её выдачи.</a:t>
            </a:r>
            <a:b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b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Для получения </a:t>
            </a:r>
            <a:r>
              <a:rPr lang="ru-RU" dirty="0" err="1">
                <a:solidFill>
                  <a:schemeClr val="bg1"/>
                </a:solidFill>
                <a:latin typeface="Consolas" panose="020B0609020204030204" pitchFamily="49" charset="0"/>
              </a:rPr>
              <a:t>эмбеддингов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использовалась модель </a:t>
            </a:r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Multilingual-E5-large</a:t>
            </a:r>
            <a:endParaRPr lang="ru-RU" u="sng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42137A-1C5D-7B96-CFBA-EC4C1CC97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DC9ECC7F-4542-42B8-BA71-509C177BB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53" y="3295650"/>
            <a:ext cx="2331492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18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Дополнительный функционал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FF019A-6E86-4268-FD2A-0874E1125D48}"/>
              </a:ext>
            </a:extLst>
          </p:cNvPr>
          <p:cNvSpPr txBox="1"/>
          <p:nvPr/>
        </p:nvSpPr>
        <p:spPr>
          <a:xfrm>
            <a:off x="272732" y="1047750"/>
            <a:ext cx="8261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Помимо ввода запроса текстом пользователь имеет возможность ввести свой запрос с помощью </a:t>
            </a:r>
            <a:r>
              <a:rPr lang="ru-RU" u="sng" dirty="0">
                <a:solidFill>
                  <a:schemeClr val="bg1"/>
                </a:solidFill>
                <a:latin typeface="Consolas" panose="020B0609020204030204" pitchFamily="49" charset="0"/>
              </a:rPr>
              <a:t>речи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и </a:t>
            </a:r>
            <a:r>
              <a:rPr lang="ru-RU" u="sng" dirty="0">
                <a:solidFill>
                  <a:schemeClr val="bg1"/>
                </a:solidFill>
                <a:latin typeface="Consolas" panose="020B0609020204030204" pitchFamily="49" charset="0"/>
              </a:rPr>
              <a:t>изображения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, что позволит ему быстро и удобно получить ответ на свой вопрос.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2A4EB2-2826-53CC-1D37-18086C02B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597150"/>
            <a:ext cx="1552575" cy="8096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285D2A-08B9-A878-2606-C98301624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28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Демо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A23F2C-6930-4030-6355-757411D084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7EC3A7F6-9BE7-F0AE-93BE-2F2FDD5473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00199" y="1191460"/>
            <a:ext cx="5943602" cy="322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777</TotalTime>
  <Words>408</Words>
  <Application>Microsoft Office PowerPoint</Application>
  <PresentationFormat>Экран (16:9)</PresentationFormat>
  <Paragraphs>33</Paragraphs>
  <Slides>12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Consolas</vt:lpstr>
      <vt:lpstr>Verdana</vt:lpstr>
      <vt:lpstr>Office Theme</vt:lpstr>
      <vt:lpstr>Презентация PowerPoint</vt:lpstr>
      <vt:lpstr>Команда</vt:lpstr>
      <vt:lpstr>Проблематика</vt:lpstr>
      <vt:lpstr>Решение</vt:lpstr>
      <vt:lpstr>Сбор данных</vt:lpstr>
      <vt:lpstr>LLM</vt:lpstr>
      <vt:lpstr>RAG</vt:lpstr>
      <vt:lpstr>Дополнительный функционал</vt:lpstr>
      <vt:lpstr>Демо</vt:lpstr>
      <vt:lpstr>Дальнейшая реализация</vt:lpstr>
      <vt:lpstr>Дальнейшая реализация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// Открытие хакатона DeepHack.Agents</dc:title>
  <cp:lastModifiedBy>Дмитрий Dmitry</cp:lastModifiedBy>
  <cp:revision>82</cp:revision>
  <dcterms:created xsi:type="dcterms:W3CDTF">2024-04-25T10:32:17Z</dcterms:created>
  <dcterms:modified xsi:type="dcterms:W3CDTF">2024-07-07T07:29:32Z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